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
  </p:notesMasterIdLst>
  <p:sldIdLst>
    <p:sldId id="259" r:id="rId2"/>
    <p:sldId id="257" r:id="rId3"/>
    <p:sldId id="258" r:id="rId4"/>
    <p:sldId id="261" r:id="rId5"/>
    <p:sldId id="263" r:id="rId6"/>
    <p:sldId id="260" r:id="rId7"/>
    <p:sldId id="262" r:id="rId8"/>
    <p:sldId id="264" r:id="rId9"/>
    <p:sldId id="265" r:id="rId10"/>
    <p:sldId id="266" r:id="rId1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36767"/>
    <a:srgbClr val="0000FF"/>
    <a:srgbClr val="00C400"/>
    <a:srgbClr val="00FF00"/>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43" autoAdjust="0"/>
    <p:restoredTop sz="94660"/>
  </p:normalViewPr>
  <p:slideViewPr>
    <p:cSldViewPr>
      <p:cViewPr varScale="1">
        <p:scale>
          <a:sx n="103" d="100"/>
          <a:sy n="103" d="100"/>
        </p:scale>
        <p:origin x="-21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3B195A-EF81-4502-A9B3-C87FCB8A8AB8}" type="datetimeFigureOut">
              <a:rPr lang="it-IT" smtClean="0"/>
              <a:t>07/02/2018</a:t>
            </a:fld>
            <a:endParaRPr lang="it-IT" dirty="0"/>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DD2A36-0CB1-47E2-919F-D0EA1D3C3189}" type="slidenum">
              <a:rPr lang="it-IT" smtClean="0"/>
              <a:t>‹N›</a:t>
            </a:fld>
            <a:endParaRPr lang="it-IT" dirty="0"/>
          </a:p>
        </p:txBody>
      </p:sp>
    </p:spTree>
    <p:extLst>
      <p:ext uri="{BB962C8B-B14F-4D97-AF65-F5344CB8AC3E}">
        <p14:creationId xmlns:p14="http://schemas.microsoft.com/office/powerpoint/2010/main" val="2049014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C4DD2A36-0CB1-47E2-919F-D0EA1D3C3189}" type="slidenum">
              <a:rPr lang="it-IT" smtClean="0"/>
              <a:t>4</a:t>
            </a:fld>
            <a:endParaRPr lang="it-IT" dirty="0"/>
          </a:p>
        </p:txBody>
      </p:sp>
    </p:spTree>
    <p:extLst>
      <p:ext uri="{BB962C8B-B14F-4D97-AF65-F5344CB8AC3E}">
        <p14:creationId xmlns:p14="http://schemas.microsoft.com/office/powerpoint/2010/main" val="3338588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C4DD2A36-0CB1-47E2-919F-D0EA1D3C3189}" type="slidenum">
              <a:rPr lang="it-IT" smtClean="0"/>
              <a:t>7</a:t>
            </a:fld>
            <a:endParaRPr lang="it-IT" dirty="0"/>
          </a:p>
        </p:txBody>
      </p:sp>
    </p:spTree>
    <p:extLst>
      <p:ext uri="{BB962C8B-B14F-4D97-AF65-F5344CB8AC3E}">
        <p14:creationId xmlns:p14="http://schemas.microsoft.com/office/powerpoint/2010/main" val="739893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8" name="Titolo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it-IT" smtClean="0"/>
              <a:t>Fare clic per modificare lo stile del titolo</a:t>
            </a:r>
            <a:endParaRPr kumimoji="0" lang="en-US"/>
          </a:p>
        </p:txBody>
      </p:sp>
      <p:sp>
        <p:nvSpPr>
          <p:cNvPr id="28" name="Segnaposto data 27"/>
          <p:cNvSpPr>
            <a:spLocks noGrp="1"/>
          </p:cNvSpPr>
          <p:nvPr>
            <p:ph type="dt" sz="half" idx="10"/>
          </p:nvPr>
        </p:nvSpPr>
        <p:spPr/>
        <p:txBody>
          <a:bodyPr/>
          <a:lstStyle/>
          <a:p>
            <a:fld id="{DA314175-CFE0-46FD-B9FD-1E8F0306FA40}" type="datetimeFigureOut">
              <a:rPr lang="it-IT" smtClean="0"/>
              <a:pPr/>
              <a:t>07/02/2018</a:t>
            </a:fld>
            <a:endParaRPr lang="it-IT" dirty="0"/>
          </a:p>
        </p:txBody>
      </p:sp>
      <p:sp>
        <p:nvSpPr>
          <p:cNvPr id="17" name="Segnaposto piè di pagina 16"/>
          <p:cNvSpPr>
            <a:spLocks noGrp="1"/>
          </p:cNvSpPr>
          <p:nvPr>
            <p:ph type="ftr" sz="quarter" idx="11"/>
          </p:nvPr>
        </p:nvSpPr>
        <p:spPr/>
        <p:txBody>
          <a:bodyPr/>
          <a:lstStyle/>
          <a:p>
            <a:endParaRPr lang="it-IT" dirty="0"/>
          </a:p>
        </p:txBody>
      </p:sp>
      <p:sp>
        <p:nvSpPr>
          <p:cNvPr id="29" name="Segnaposto numero diapositiva 28"/>
          <p:cNvSpPr>
            <a:spLocks noGrp="1"/>
          </p:cNvSpPr>
          <p:nvPr>
            <p:ph type="sldNum" sz="quarter" idx="12"/>
          </p:nvPr>
        </p:nvSpPr>
        <p:spPr/>
        <p:txBody>
          <a:bodyPr/>
          <a:lstStyle/>
          <a:p>
            <a:fld id="{55DCA9FB-253E-4C60-A814-F25D46D89FFB}" type="slidenum">
              <a:rPr lang="it-IT" smtClean="0"/>
              <a:pPr/>
              <a:t>‹N›</a:t>
            </a:fld>
            <a:endParaRPr lang="it-IT" dirty="0"/>
          </a:p>
        </p:txBody>
      </p:sp>
      <p:sp>
        <p:nvSpPr>
          <p:cNvPr id="9" name="Sottotitolo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advTm="10000">
        <p14:ferris dir="l"/>
      </p:transition>
    </mc:Choice>
    <mc:Fallback xmlns="">
      <p:transition spd="slow" advTm="1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DA314175-CFE0-46FD-B9FD-1E8F0306FA40}" type="datetimeFigureOut">
              <a:rPr lang="it-IT" smtClean="0"/>
              <a:pPr/>
              <a:t>07/02/2018</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55DCA9FB-253E-4C60-A814-F25D46D89FFB}" type="slidenum">
              <a:rPr lang="it-IT" smtClean="0"/>
              <a:pPr/>
              <a:t>‹N›</a:t>
            </a:fld>
            <a:endParaRPr lang="it-IT" dirty="0"/>
          </a:p>
        </p:txBody>
      </p:sp>
    </p:spTree>
  </p:cSld>
  <p:clrMapOvr>
    <a:masterClrMapping/>
  </p:clrMapOvr>
  <mc:AlternateContent xmlns:mc="http://schemas.openxmlformats.org/markup-compatibility/2006" xmlns:p14="http://schemas.microsoft.com/office/powerpoint/2010/main">
    <mc:Choice Requires="p14">
      <p:transition spd="slow" p14:dur="2000" advTm="10000">
        <p14:ferris dir="l"/>
      </p:transition>
    </mc:Choice>
    <mc:Fallback xmlns="">
      <p:transition spd="slow" advTm="1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DA314175-CFE0-46FD-B9FD-1E8F0306FA40}" type="datetimeFigureOut">
              <a:rPr lang="it-IT" smtClean="0"/>
              <a:pPr/>
              <a:t>07/02/2018</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a:xfrm>
            <a:off x="7924800" y="6416675"/>
            <a:ext cx="762000" cy="365125"/>
          </a:xfrm>
        </p:spPr>
        <p:txBody>
          <a:bodyPr/>
          <a:lstStyle/>
          <a:p>
            <a:fld id="{55DCA9FB-253E-4C60-A814-F25D46D89FFB}" type="slidenum">
              <a:rPr lang="it-IT" smtClean="0"/>
              <a:pPr/>
              <a:t>‹N›</a:t>
            </a:fld>
            <a:endParaRPr lang="it-IT" dirty="0"/>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0000">
        <p14:ferris dir="l"/>
      </p:transition>
    </mc:Choice>
    <mc:Fallback xmlns="">
      <p:transition spd="slow" advTm="1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DA314175-CFE0-46FD-B9FD-1E8F0306FA40}" type="datetimeFigureOut">
              <a:rPr lang="it-IT" smtClean="0"/>
              <a:pPr/>
              <a:t>07/02/2018</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55DCA9FB-253E-4C60-A814-F25D46D89FFB}" type="slidenum">
              <a:rPr lang="it-IT" smtClean="0"/>
              <a:pPr/>
              <a:t>‹N›</a:t>
            </a:fld>
            <a:endParaRPr lang="it-IT" dirty="0"/>
          </a:p>
        </p:txBody>
      </p:sp>
    </p:spTree>
  </p:cSld>
  <p:clrMapOvr>
    <a:masterClrMapping/>
  </p:clrMapOvr>
  <mc:AlternateContent xmlns:mc="http://schemas.openxmlformats.org/markup-compatibility/2006" xmlns:p14="http://schemas.microsoft.com/office/powerpoint/2010/main">
    <mc:Choice Requires="p14">
      <p:transition spd="slow" p14:dur="2000" advTm="10000">
        <p14:ferris dir="l"/>
      </p:transition>
    </mc:Choice>
    <mc:Fallback xmlns="">
      <p:transition spd="slow" advTm="1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8229600" cy="1143000"/>
          </a:xfrm>
        </p:spPr>
        <p:txBody>
          <a:bodyPr anchor="ctr"/>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DA314175-CFE0-46FD-B9FD-1E8F0306FA40}" type="datetimeFigureOut">
              <a:rPr lang="it-IT" smtClean="0"/>
              <a:pPr/>
              <a:t>07/02/2018</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55DCA9FB-253E-4C60-A814-F25D46D89FFB}" type="slidenum">
              <a:rPr lang="it-IT" smtClean="0"/>
              <a:pPr/>
              <a:t>‹N›</a:t>
            </a:fld>
            <a:endParaRPr lang="it-IT" dirty="0"/>
          </a:p>
        </p:txBody>
      </p:sp>
    </p:spTree>
  </p:cSld>
  <p:clrMapOvr>
    <a:masterClrMapping/>
  </p:clrMapOvr>
  <mc:AlternateContent xmlns:mc="http://schemas.openxmlformats.org/markup-compatibility/2006" xmlns:p14="http://schemas.microsoft.com/office/powerpoint/2010/main">
    <mc:Choice Requires="p14">
      <p:transition spd="slow" p14:dur="2000" advTm="10000">
        <p14:ferris dir="l"/>
      </p:transition>
    </mc:Choice>
    <mc:Fallback xmlns="">
      <p:transition spd="slow" advTm="1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DA314175-CFE0-46FD-B9FD-1E8F0306FA40}" type="datetimeFigureOut">
              <a:rPr lang="it-IT" smtClean="0"/>
              <a:pPr/>
              <a:t>07/02/2018</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55DCA9FB-253E-4C60-A814-F25D46D89FFB}" type="slidenum">
              <a:rPr lang="it-IT" smtClean="0"/>
              <a:pPr/>
              <a:t>‹N›</a:t>
            </a:fld>
            <a:endParaRPr lang="it-IT" dirty="0"/>
          </a:p>
        </p:txBody>
      </p:sp>
    </p:spTree>
  </p:cSld>
  <p:clrMapOvr>
    <a:masterClrMapping/>
  </p:clrMapOvr>
  <mc:AlternateContent xmlns:mc="http://schemas.openxmlformats.org/markup-compatibility/2006" xmlns:p14="http://schemas.microsoft.com/office/powerpoint/2010/main">
    <mc:Choice Requires="p14">
      <p:transition spd="slow" p14:dur="2000" advTm="10000">
        <p14:ferris dir="l"/>
      </p:transition>
    </mc:Choice>
    <mc:Fallback xmlns="">
      <p:transition spd="slow" advTm="1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A314175-CFE0-46FD-B9FD-1E8F0306FA40}" type="datetimeFigureOut">
              <a:rPr lang="it-IT" smtClean="0"/>
              <a:pPr/>
              <a:t>07/02/2018</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55DCA9FB-253E-4C60-A814-F25D46D89FFB}" type="slidenum">
              <a:rPr lang="it-IT" smtClean="0"/>
              <a:pPr/>
              <a:t>‹N›</a:t>
            </a:fld>
            <a:endParaRPr lang="it-IT" dirty="0"/>
          </a:p>
        </p:txBody>
      </p:sp>
    </p:spTree>
  </p:cSld>
  <p:clrMapOvr>
    <a:masterClrMapping/>
  </p:clrMapOvr>
  <mc:AlternateContent xmlns:mc="http://schemas.openxmlformats.org/markup-compatibility/2006" xmlns:p14="http://schemas.microsoft.com/office/powerpoint/2010/main">
    <mc:Choice Requires="p14">
      <p:transition spd="slow" p14:dur="2000" advTm="10000">
        <p14:ferris dir="l"/>
      </p:transition>
    </mc:Choice>
    <mc:Fallback xmlns="">
      <p:transition spd="slow" advTm="1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DA314175-CFE0-46FD-B9FD-1E8F0306FA40}" type="datetimeFigureOut">
              <a:rPr lang="it-IT" smtClean="0"/>
              <a:pPr/>
              <a:t>07/02/2018</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55DCA9FB-253E-4C60-A814-F25D46D89FFB}" type="slidenum">
              <a:rPr lang="it-IT" smtClean="0"/>
              <a:pPr/>
              <a:t>‹N›</a:t>
            </a:fld>
            <a:endParaRPr lang="it-IT" dirty="0"/>
          </a:p>
        </p:txBody>
      </p:sp>
    </p:spTree>
  </p:cSld>
  <p:clrMapOvr>
    <a:masterClrMapping/>
  </p:clrMapOvr>
  <mc:AlternateContent xmlns:mc="http://schemas.openxmlformats.org/markup-compatibility/2006" xmlns:p14="http://schemas.microsoft.com/office/powerpoint/2010/main">
    <mc:Choice Requires="p14">
      <p:transition spd="slow" p14:dur="2000" advTm="10000">
        <p14:ferris dir="l"/>
      </p:transition>
    </mc:Choice>
    <mc:Fallback xmlns="">
      <p:transition spd="slow" advTm="10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it-IT" dirty="0" smtClean="0">
                <a:solidFill>
                  <a:schemeClr val="lt1"/>
                </a:solidFill>
                <a:latin typeface="+mn-lt"/>
                <a:ea typeface="+mn-ea"/>
                <a:cs typeface="+mn-cs"/>
              </a:rPr>
              <a:t>Fare clic sull'icona per inserire un'immagine</a:t>
            </a:r>
            <a:endParaRPr kumimoji="0" lang="en-US" dirty="0">
              <a:solidFill>
                <a:schemeClr val="lt1"/>
              </a:solidFill>
              <a:latin typeface="+mn-lt"/>
              <a:ea typeface="+mn-ea"/>
              <a:cs typeface="+mn-cs"/>
            </a:endParaRPr>
          </a:p>
        </p:txBody>
      </p:sp>
      <p:sp>
        <p:nvSpPr>
          <p:cNvPr id="4" name="Segnaposto testo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DA314175-CFE0-46FD-B9FD-1E8F0306FA40}" type="datetimeFigureOut">
              <a:rPr lang="it-IT" smtClean="0"/>
              <a:pPr/>
              <a:t>07/02/2018</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55DCA9FB-253E-4C60-A814-F25D46D89FFB}" type="slidenum">
              <a:rPr lang="it-IT" smtClean="0"/>
              <a:pPr/>
              <a:t>‹N›</a:t>
            </a:fld>
            <a:endParaRPr lang="it-IT" dirty="0"/>
          </a:p>
        </p:txBody>
      </p:sp>
    </p:spTree>
  </p:cSld>
  <p:clrMapOvr>
    <a:masterClrMapping/>
  </p:clrMapOvr>
  <mc:AlternateContent xmlns:mc="http://schemas.openxmlformats.org/markup-compatibility/2006" xmlns:p14="http://schemas.microsoft.com/office/powerpoint/2010/main">
    <mc:Choice Requires="p14">
      <p:transition spd="slow" p14:dur="2000" advTm="10000">
        <p14:ferris dir="l"/>
      </p:transition>
    </mc:Choice>
    <mc:Fallback xmlns="">
      <p:transition spd="slow" advTm="1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DA314175-CFE0-46FD-B9FD-1E8F0306FA40}" type="datetimeFigureOut">
              <a:rPr lang="it-IT" smtClean="0"/>
              <a:pPr/>
              <a:t>07/02/2018</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55DCA9FB-253E-4C60-A814-F25D46D89FFB}" type="slidenum">
              <a:rPr lang="it-IT" smtClean="0"/>
              <a:pPr/>
              <a:t>‹N›</a:t>
            </a:fld>
            <a:endParaRPr lang="it-IT" dirty="0"/>
          </a:p>
        </p:txBody>
      </p:sp>
    </p:spTree>
  </p:cSld>
  <p:clrMapOvr>
    <a:masterClrMapping/>
  </p:clrMapOvr>
  <mc:AlternateContent xmlns:mc="http://schemas.openxmlformats.org/markup-compatibility/2006" xmlns:p14="http://schemas.microsoft.com/office/powerpoint/2010/main">
    <mc:Choice Requires="p14">
      <p:transition spd="slow" p14:dur="2000" advTm="10000">
        <p14:ferris dir="l"/>
      </p:transition>
    </mc:Choice>
    <mc:Fallback xmlns="">
      <p:transition spd="slow" advTm="10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DA314175-CFE0-46FD-B9FD-1E8F0306FA40}" type="datetimeFigureOut">
              <a:rPr lang="it-IT" smtClean="0"/>
              <a:pPr/>
              <a:t>07/02/2018</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55DCA9FB-253E-4C60-A814-F25D46D89FFB}" type="slidenum">
              <a:rPr lang="it-IT" smtClean="0"/>
              <a:pPr/>
              <a:t>‹N›</a:t>
            </a:fld>
            <a:endParaRPr lang="it-IT" dirty="0"/>
          </a:p>
        </p:txBody>
      </p:sp>
    </p:spTree>
  </p:cSld>
  <p:clrMapOvr>
    <a:masterClrMapping/>
  </p:clrMapOvr>
  <mc:AlternateContent xmlns:mc="http://schemas.openxmlformats.org/markup-compatibility/2006" xmlns:p14="http://schemas.microsoft.com/office/powerpoint/2010/main">
    <mc:Choice Requires="p14">
      <p:transition spd="slow" p14:dur="2000" advTm="10000">
        <p14:ferris dir="l"/>
      </p:transition>
    </mc:Choice>
    <mc:Fallback xmlns="">
      <p:transition spd="slow" advTm="10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2" name="Segnaposto titolo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DA314175-CFE0-46FD-B9FD-1E8F0306FA40}" type="datetimeFigureOut">
              <a:rPr lang="it-IT" smtClean="0"/>
              <a:pPr/>
              <a:t>07/02/2018</a:t>
            </a:fld>
            <a:endParaRPr lang="it-IT" dirty="0"/>
          </a:p>
        </p:txBody>
      </p:sp>
      <p:sp>
        <p:nvSpPr>
          <p:cNvPr id="3" name="Segnaposto piè di pagina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it-IT" dirty="0"/>
          </a:p>
        </p:txBody>
      </p:sp>
      <p:sp>
        <p:nvSpPr>
          <p:cNvPr id="23" name="Segnaposto numero diapositiva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55DCA9FB-253E-4C60-A814-F25D46D89FFB}" type="slidenum">
              <a:rPr lang="it-IT" smtClean="0"/>
              <a:pPr/>
              <a:t>‹N›</a:t>
            </a:fld>
            <a:endParaRPr lang="it-IT"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2000" advTm="10000">
        <p14:ferris dir="l"/>
      </p:transition>
    </mc:Choice>
    <mc:Fallback xmlns="">
      <p:transition spd="slow" advTm="10000">
        <p:fade/>
      </p:transition>
    </mc:Fallback>
  </mc:AlternateConten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google.it/url?sa=i&amp;rct=j&amp;q=&amp;esrc=s&amp;source=images&amp;cd=&amp;cad=rja&amp;uact=8&amp;ved=0ahUKEwje8O3d04vUAhWLOxoKHdzYDkUQjRwIBw&amp;url=http://fotoalbum.virgilio.it/atti47/roma2011/roma126internodella.html&amp;psig=AFQjCNFscID_nkr8gt8ZWPtPaWyL8liQag&amp;ust=1495822633366158" TargetMode="External"/><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google.it/url?sa=i&amp;rct=j&amp;q=&amp;esrc=s&amp;source=images&amp;cd=&amp;cad=rja&amp;uact=8&amp;ved=0ahUKEwj3kOmbpIvUAhUErRoKHWgkAHoQjRwIBw&amp;url=http://www.trekearth.com/gallery/Europe/Italy/Lazio/Rome/Rome/photo1457171.htm&amp;psig=AFQjCNGA80SeQYkS7GCRUOqSuKwAQYJDeA&amp;ust=1495809820719337" TargetMode="Externa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631496" y="1059701"/>
            <a:ext cx="5820824" cy="2585323"/>
          </a:xfrm>
          <a:prstGeom prst="rect">
            <a:avLst/>
          </a:prstGeom>
          <a:noFill/>
        </p:spPr>
        <p:txBody>
          <a:bodyPr wrap="none" lIns="91440" tIns="45720" rIns="91440" bIns="45720">
            <a:spAutoFit/>
          </a:bodyPr>
          <a:lstStyle/>
          <a:p>
            <a:pPr algn="ctr"/>
            <a:r>
              <a:rPr lang="it-IT"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SAN GIOVANNI</a:t>
            </a:r>
          </a:p>
          <a:p>
            <a:pPr algn="ctr"/>
            <a:r>
              <a:rPr lang="it-IT"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IN </a:t>
            </a:r>
          </a:p>
          <a:p>
            <a:pPr algn="ctr"/>
            <a:r>
              <a:rPr lang="it-IT"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LATERANO</a:t>
            </a:r>
            <a:endParaRPr lang="it-IT"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CasellaDiTesto 3"/>
          <p:cNvSpPr txBox="1"/>
          <p:nvPr/>
        </p:nvSpPr>
        <p:spPr>
          <a:xfrm>
            <a:off x="2555776" y="4149080"/>
            <a:ext cx="3816424" cy="461665"/>
          </a:xfrm>
          <a:prstGeom prst="rect">
            <a:avLst/>
          </a:prstGeom>
          <a:noFill/>
        </p:spPr>
        <p:txBody>
          <a:bodyPr wrap="square" rtlCol="0">
            <a:spAutoFit/>
          </a:bodyPr>
          <a:lstStyle/>
          <a:p>
            <a:pPr algn="ctr"/>
            <a:r>
              <a:rPr lang="it-IT" sz="2400" dirty="0" smtClean="0">
                <a:solidFill>
                  <a:schemeClr val="accent4">
                    <a:lumMod val="50000"/>
                  </a:schemeClr>
                </a:solidFill>
              </a:rPr>
              <a:t>10 aprile 2017</a:t>
            </a:r>
            <a:endParaRPr lang="it-IT" sz="2400" dirty="0">
              <a:solidFill>
                <a:schemeClr val="accent4">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2000">
        <p14:ferris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391358" y="4293096"/>
            <a:ext cx="8501122" cy="1938992"/>
          </a:xfrm>
          <a:prstGeom prst="rect">
            <a:avLst/>
          </a:prstGeom>
          <a:noFill/>
        </p:spPr>
        <p:txBody>
          <a:bodyPr wrap="square" rtlCol="0">
            <a:spAutoFit/>
          </a:bodyPr>
          <a:lstStyle/>
          <a:p>
            <a:pPr algn="just"/>
            <a:r>
              <a:rPr lang="it-IT" sz="2000" dirty="0" smtClean="0">
                <a:solidFill>
                  <a:schemeClr val="bg1"/>
                </a:solidFill>
                <a:latin typeface="Arial" pitchFamily="34" charset="0"/>
                <a:cs typeface="Arial" pitchFamily="34" charset="0"/>
              </a:rPr>
              <a:t>La basilica sorse nel IV secolo su di un possedimento fondiario della famiglia dei Laterani. Sulla facciata settecentesca c’è scritto: CLEMENS XII PONT MAX ANNO V CHRISTO SALVATORI IN HON SS IOAN BAPT ET EVANG (Clemente XII Pontefice Massimo nel suo quinto  anno di pontificato fece costruire a Cristo Salvatore in onore dei Santi Giovanni </a:t>
            </a:r>
            <a:r>
              <a:rPr lang="it-IT" sz="2000" dirty="0">
                <a:solidFill>
                  <a:schemeClr val="bg1"/>
                </a:solidFill>
                <a:latin typeface="Arial" pitchFamily="34" charset="0"/>
                <a:cs typeface="Arial" pitchFamily="34" charset="0"/>
              </a:rPr>
              <a:t>B</a:t>
            </a:r>
            <a:r>
              <a:rPr lang="it-IT" sz="2000" dirty="0" smtClean="0">
                <a:solidFill>
                  <a:schemeClr val="bg1"/>
                </a:solidFill>
                <a:latin typeface="Arial" pitchFamily="34" charset="0"/>
                <a:cs typeface="Arial" pitchFamily="34" charset="0"/>
              </a:rPr>
              <a:t>attista ed Evangelista).</a:t>
            </a:r>
            <a:endParaRPr lang="it-IT" sz="2000" dirty="0">
              <a:solidFill>
                <a:schemeClr val="bg1"/>
              </a:solidFill>
              <a:latin typeface="Arial" pitchFamily="34" charset="0"/>
              <a:cs typeface="Arial" pitchFamily="34"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963" y="573087"/>
            <a:ext cx="3887932" cy="3096344"/>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1920" y="525696"/>
            <a:ext cx="3652602" cy="31193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18000">
        <p14:ferris dir="l"/>
      </p:transition>
    </mc:Choice>
    <mc:Fallback xmlns="">
      <p:transition spd="slow" advClick="0" advTm="1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20170522_144903.png"/>
          <p:cNvPicPr>
            <a:picLocks noChangeAspect="1"/>
          </p:cNvPicPr>
          <p:nvPr/>
        </p:nvPicPr>
        <p:blipFill>
          <a:blip r:embed="rId2"/>
          <a:stretch>
            <a:fillRect/>
          </a:stretch>
        </p:blipFill>
        <p:spPr>
          <a:xfrm>
            <a:off x="500844" y="1076676"/>
            <a:ext cx="4071156" cy="3072404"/>
          </a:xfrm>
          <a:prstGeom prst="rect">
            <a:avLst/>
          </a:prstGeom>
        </p:spPr>
      </p:pic>
      <p:sp>
        <p:nvSpPr>
          <p:cNvPr id="3" name="CasellaDiTesto 2"/>
          <p:cNvSpPr txBox="1"/>
          <p:nvPr/>
        </p:nvSpPr>
        <p:spPr>
          <a:xfrm>
            <a:off x="611560" y="4925714"/>
            <a:ext cx="7848872" cy="1323439"/>
          </a:xfrm>
          <a:prstGeom prst="rect">
            <a:avLst/>
          </a:prstGeom>
          <a:noFill/>
        </p:spPr>
        <p:txBody>
          <a:bodyPr wrap="square" rtlCol="0">
            <a:spAutoFit/>
          </a:bodyPr>
          <a:lstStyle/>
          <a:p>
            <a:pPr algn="just"/>
            <a:r>
              <a:rPr lang="it-IT" sz="2000" dirty="0" smtClean="0">
                <a:solidFill>
                  <a:schemeClr val="bg1"/>
                </a:solidFill>
                <a:latin typeface="Arial" pitchFamily="34" charset="0"/>
                <a:cs typeface="Arial" pitchFamily="34" charset="0"/>
              </a:rPr>
              <a:t>La navata centrale: il pavimento è cosmatesco, </a:t>
            </a:r>
            <a:r>
              <a:rPr lang="it-IT" sz="2000" dirty="0">
                <a:solidFill>
                  <a:schemeClr val="bg1"/>
                </a:solidFill>
                <a:latin typeface="Arial" pitchFamily="34" charset="0"/>
                <a:cs typeface="Arial" pitchFamily="34" charset="0"/>
              </a:rPr>
              <a:t>l</a:t>
            </a:r>
            <a:r>
              <a:rPr lang="it-IT" sz="2000" dirty="0" smtClean="0">
                <a:solidFill>
                  <a:schemeClr val="bg1"/>
                </a:solidFill>
                <a:latin typeface="Arial" pitchFamily="34" charset="0"/>
                <a:cs typeface="Arial" pitchFamily="34" charset="0"/>
              </a:rPr>
              <a:t>e statue rappresentano i dodici Apostoli, sopra di esse sono illustrate delle scene della Bibbia e i profeti. Il soffitto è fatto a cassettoni e vi sono rappresentati gli stemmi dei Papi.</a:t>
            </a:r>
          </a:p>
        </p:txBody>
      </p:sp>
      <p:sp>
        <p:nvSpPr>
          <p:cNvPr id="3074" name="AutoShape 2" descr="Risultati immagini per san giovanni in laterano interno">
            <a:hlinkClick r:id="rId3"/>
          </p:cNvPr>
          <p:cNvSpPr>
            <a:spLocks noChangeAspect="1" noChangeArrowheads="1"/>
          </p:cNvSpPr>
          <p:nvPr/>
        </p:nvSpPr>
        <p:spPr bwMode="auto">
          <a:xfrm>
            <a:off x="53975" y="-1858963"/>
            <a:ext cx="5257800" cy="38862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3076" name="AutoShape 4" descr="Risultati immagini per san giovanni in laterano interno">
            <a:hlinkClick r:id="rId3"/>
          </p:cNvPr>
          <p:cNvSpPr>
            <a:spLocks noChangeAspect="1" noChangeArrowheads="1"/>
          </p:cNvSpPr>
          <p:nvPr/>
        </p:nvSpPr>
        <p:spPr bwMode="auto">
          <a:xfrm>
            <a:off x="53975" y="-1858963"/>
            <a:ext cx="5257800" cy="38862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3078" name="AutoShape 6" descr="Risultati immagini per san giovanni in laterano interno">
            <a:hlinkClick r:id="rId3"/>
          </p:cNvPr>
          <p:cNvSpPr>
            <a:spLocks noChangeAspect="1" noChangeArrowheads="1"/>
          </p:cNvSpPr>
          <p:nvPr/>
        </p:nvSpPr>
        <p:spPr bwMode="auto">
          <a:xfrm>
            <a:off x="53975" y="-1858963"/>
            <a:ext cx="5257800" cy="38862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pic>
        <p:nvPicPr>
          <p:cNvPr id="7" name="Immagine 6" descr="asilicadiSanGiovanniinLaterano1-vi.jpg"/>
          <p:cNvPicPr>
            <a:picLocks noChangeAspect="1"/>
          </p:cNvPicPr>
          <p:nvPr/>
        </p:nvPicPr>
        <p:blipFill>
          <a:blip r:embed="rId4"/>
          <a:stretch>
            <a:fillRect/>
          </a:stretch>
        </p:blipFill>
        <p:spPr>
          <a:xfrm>
            <a:off x="4805238" y="1076676"/>
            <a:ext cx="4024314" cy="307240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13000">
        <p14:ferris dir="l"/>
      </p:transition>
    </mc:Choice>
    <mc:Fallback xmlns="">
      <p:transition spd="slow" advClick="0" advTm="1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58" presetClass="entr" presetSubtype="0" accel="100000" fill="hold" nodeType="afterEffect">
                                  <p:stCondLst>
                                    <p:cond delay="750"/>
                                  </p:stCondLst>
                                  <p:childTnLst>
                                    <p:set>
                                      <p:cBhvr>
                                        <p:cTn id="10" dur="1" fill="hold">
                                          <p:stCondLst>
                                            <p:cond delay="0"/>
                                          </p:stCondLst>
                                        </p:cTn>
                                        <p:tgtEl>
                                          <p:spTgt spid="7"/>
                                        </p:tgtEl>
                                        <p:attrNameLst>
                                          <p:attrName>style.visibility</p:attrName>
                                        </p:attrNameLst>
                                      </p:cBhvr>
                                      <p:to>
                                        <p:strVal val="visible"/>
                                      </p:to>
                                    </p:set>
                                    <p:anim calcmode="lin" valueType="num">
                                      <p:cBhvr>
                                        <p:cTn id="11" dur="2250" fill="hold"/>
                                        <p:tgtEl>
                                          <p:spTgt spid="7"/>
                                        </p:tgtEl>
                                        <p:attrNameLst>
                                          <p:attrName>ppt_w</p:attrName>
                                        </p:attrNameLst>
                                      </p:cBhvr>
                                      <p:tavLst>
                                        <p:tav tm="0">
                                          <p:val>
                                            <p:strVal val="#ppt_w*2.5"/>
                                          </p:val>
                                        </p:tav>
                                        <p:tav tm="100000">
                                          <p:val>
                                            <p:strVal val="#ppt_w"/>
                                          </p:val>
                                        </p:tav>
                                      </p:tavLst>
                                    </p:anim>
                                    <p:anim calcmode="lin" valueType="num">
                                      <p:cBhvr>
                                        <p:cTn id="12" dur="2250" fill="hold"/>
                                        <p:tgtEl>
                                          <p:spTgt spid="7"/>
                                        </p:tgtEl>
                                        <p:attrNameLst>
                                          <p:attrName>ppt_h</p:attrName>
                                        </p:attrNameLst>
                                      </p:cBhvr>
                                      <p:tavLst>
                                        <p:tav tm="0">
                                          <p:val>
                                            <p:strVal val="#ppt_h*0.01"/>
                                          </p:val>
                                        </p:tav>
                                        <p:tav tm="100000">
                                          <p:val>
                                            <p:strVal val="#ppt_h"/>
                                          </p:val>
                                        </p:tav>
                                      </p:tavLst>
                                    </p:anim>
                                    <p:anim calcmode="lin" valueType="num">
                                      <p:cBhvr>
                                        <p:cTn id="13" dur="2250" fill="hold"/>
                                        <p:tgtEl>
                                          <p:spTgt spid="7"/>
                                        </p:tgtEl>
                                        <p:attrNameLst>
                                          <p:attrName>ppt_x</p:attrName>
                                        </p:attrNameLst>
                                      </p:cBhvr>
                                      <p:tavLst>
                                        <p:tav tm="0">
                                          <p:val>
                                            <p:strVal val="#ppt_x"/>
                                          </p:val>
                                        </p:tav>
                                        <p:tav tm="100000">
                                          <p:val>
                                            <p:strVal val="#ppt_x"/>
                                          </p:val>
                                        </p:tav>
                                      </p:tavLst>
                                    </p:anim>
                                    <p:anim calcmode="lin" valueType="num">
                                      <p:cBhvr>
                                        <p:cTn id="14" dur="2250" fill="hold"/>
                                        <p:tgtEl>
                                          <p:spTgt spid="7"/>
                                        </p:tgtEl>
                                        <p:attrNameLst>
                                          <p:attrName>ppt_y</p:attrName>
                                        </p:attrNameLst>
                                      </p:cBhvr>
                                      <p:tavLst>
                                        <p:tav tm="0">
                                          <p:val>
                                            <p:strVal val="#ppt_h+1"/>
                                          </p:val>
                                        </p:tav>
                                        <p:tav tm="100000">
                                          <p:val>
                                            <p:strVal val="#ppt_y"/>
                                          </p:val>
                                        </p:tav>
                                      </p:tavLst>
                                    </p:anim>
                                    <p:animEffect transition="in" filter="fade">
                                      <p:cBhvr>
                                        <p:cTn id="15" dur="2250"/>
                                        <p:tgtEl>
                                          <p:spTgt spid="7"/>
                                        </p:tgtEl>
                                      </p:cBhvr>
                                    </p:animEffect>
                                  </p:childTnLst>
                                </p:cTn>
                              </p:par>
                            </p:childTnLst>
                          </p:cTn>
                        </p:par>
                        <p:par>
                          <p:cTn id="16" fill="hold">
                            <p:stCondLst>
                              <p:cond delay="3500"/>
                            </p:stCondLst>
                            <p:childTnLst>
                              <p:par>
                                <p:cTn id="17" presetID="16" presetClass="entr" presetSubtype="26"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Horizont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547664" y="5229200"/>
            <a:ext cx="6120680" cy="707886"/>
          </a:xfrm>
          <a:prstGeom prst="rect">
            <a:avLst/>
          </a:prstGeom>
          <a:noFill/>
        </p:spPr>
        <p:txBody>
          <a:bodyPr wrap="square" rtlCol="0">
            <a:spAutoFit/>
          </a:bodyPr>
          <a:lstStyle/>
          <a:p>
            <a:pPr algn="just"/>
            <a:r>
              <a:rPr lang="it-IT" sz="2000" dirty="0" smtClean="0">
                <a:solidFill>
                  <a:schemeClr val="bg1"/>
                </a:solidFill>
                <a:latin typeface="Arial" pitchFamily="34" charset="0"/>
                <a:cs typeface="Arial" pitchFamily="34" charset="0"/>
              </a:rPr>
              <a:t>La cattedra del vescovo, da cui presiede la Messa,  simbolo della podestà e della responsabilità.</a:t>
            </a:r>
            <a:endParaRPr lang="it-IT" sz="2000" dirty="0">
              <a:solidFill>
                <a:schemeClr val="bg1"/>
              </a:solidFill>
              <a:latin typeface="Arial" pitchFamily="34" charset="0"/>
              <a:cs typeface="Arial" pitchFamily="34" charset="0"/>
            </a:endParaRPr>
          </a:p>
        </p:txBody>
      </p:sp>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2344" y="476672"/>
            <a:ext cx="6096000" cy="457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250" advClick="0" advTm="12572">
        <p14:ferris dir="l"/>
      </p:transition>
    </mc:Choice>
    <mc:Fallback xmlns="">
      <p:transition spd="slow" advClick="0" advTm="125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875"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1875"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1875" accel="50000" fill="hold">
                                          <p:stCondLst>
                                            <p:cond delay="1875"/>
                                          </p:stCondLst>
                                        </p:cTn>
                                        <p:tgtEl>
                                          <p:spTgt spid="3"/>
                                        </p:tgtEl>
                                        <p:attrNameLst>
                                          <p:attrName>ppt_w</p:attrName>
                                        </p:attrNameLst>
                                      </p:cBhvr>
                                      <p:tavLst>
                                        <p:tav tm="0">
                                          <p:val>
                                            <p:strVal val="#ppt_w*.05"/>
                                          </p:val>
                                        </p:tav>
                                        <p:tav tm="100000">
                                          <p:val>
                                            <p:strVal val="#ppt_w"/>
                                          </p:val>
                                        </p:tav>
                                      </p:tavLst>
                                    </p:anim>
                                    <p:anim calcmode="lin" valueType="num">
                                      <p:cBhvr>
                                        <p:cTn id="10" dur="3750" fill="hold"/>
                                        <p:tgtEl>
                                          <p:spTgt spid="3"/>
                                        </p:tgtEl>
                                        <p:attrNameLst>
                                          <p:attrName>ppt_h</p:attrName>
                                        </p:attrNameLst>
                                      </p:cBhvr>
                                      <p:tavLst>
                                        <p:tav tm="0">
                                          <p:val>
                                            <p:strVal val="#ppt_h"/>
                                          </p:val>
                                        </p:tav>
                                        <p:tav tm="100000">
                                          <p:val>
                                            <p:strVal val="#ppt_h"/>
                                          </p:val>
                                        </p:tav>
                                      </p:tavLst>
                                    </p:anim>
                                    <p:anim calcmode="lin" valueType="num">
                                      <p:cBhvr>
                                        <p:cTn id="11" dur="1875"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1875"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1875" accel="50000" fill="hold">
                                          <p:stCondLst>
                                            <p:cond delay="1875"/>
                                          </p:stCondLst>
                                        </p:cTn>
                                        <p:tgtEl>
                                          <p:spTgt spid="3"/>
                                        </p:tgtEl>
                                        <p:attrNameLst>
                                          <p:attrName>ppt_y</p:attrName>
                                        </p:attrNameLst>
                                      </p:cBhvr>
                                      <p:tavLst>
                                        <p:tav tm="0">
                                          <p:val>
                                            <p:strVal val="#ppt_y+.1"/>
                                          </p:val>
                                        </p:tav>
                                        <p:tav tm="100000">
                                          <p:val>
                                            <p:strVal val="#ppt_y"/>
                                          </p:val>
                                        </p:tav>
                                      </p:tavLst>
                                    </p:anim>
                                    <p:animEffect transition="in" filter="fade">
                                      <p:cBhvr>
                                        <p:cTn id="14" dur="3750" decel="50000">
                                          <p:stCondLst>
                                            <p:cond delay="0"/>
                                          </p:stCondLst>
                                        </p:cTn>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Flavia\Pictures\Saved Pictures\WP_20170410_00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535556" y="1450268"/>
            <a:ext cx="5328592" cy="2952328"/>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p:cNvSpPr txBox="1"/>
          <p:nvPr/>
        </p:nvSpPr>
        <p:spPr>
          <a:xfrm>
            <a:off x="827584" y="5517232"/>
            <a:ext cx="7704856" cy="707886"/>
          </a:xfrm>
          <a:prstGeom prst="rect">
            <a:avLst/>
          </a:prstGeom>
          <a:noFill/>
        </p:spPr>
        <p:txBody>
          <a:bodyPr wrap="square" rtlCol="0">
            <a:spAutoFit/>
          </a:bodyPr>
          <a:lstStyle/>
          <a:p>
            <a:pPr algn="just"/>
            <a:r>
              <a:rPr lang="it-IT" sz="2000" dirty="0" smtClean="0">
                <a:solidFill>
                  <a:schemeClr val="bg1"/>
                </a:solidFill>
                <a:latin typeface="Arial" panose="020B0604020202020204" pitchFamily="34" charset="0"/>
                <a:cs typeface="Arial" panose="020B0604020202020204" pitchFamily="34" charset="0"/>
              </a:rPr>
              <a:t>Battistero di San Giovanni in Laterano. Ha una forma ottagonale, l’esterno è fatto di granito come l’obelisco nella piazza</a:t>
            </a:r>
            <a:r>
              <a:rPr lang="it-IT" dirty="0" smtClean="0">
                <a:solidFill>
                  <a:schemeClr val="bg1"/>
                </a:solidFill>
                <a:latin typeface="Arial" panose="020B0604020202020204" pitchFamily="34" charset="0"/>
                <a:cs typeface="Arial" panose="020B0604020202020204" pitchFamily="34" charset="0"/>
              </a:rPr>
              <a:t>.</a:t>
            </a:r>
            <a:endParaRPr lang="it-IT" dirty="0">
              <a:solidFill>
                <a:schemeClr val="bg1"/>
              </a:solidFill>
              <a:latin typeface="Arial" panose="020B0604020202020204" pitchFamily="34" charset="0"/>
              <a:cs typeface="Arial" panose="020B0604020202020204" pitchFamily="34" charset="0"/>
            </a:endParaRPr>
          </a:p>
        </p:txBody>
      </p:sp>
      <p:pic>
        <p:nvPicPr>
          <p:cNvPr id="1026" name="Picture 2" descr="C:\Users\Flavia\Pictures\Saved Pictures\WP_20170410_00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4875510" y="1472282"/>
            <a:ext cx="5181600" cy="2908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3292387"/>
      </p:ext>
    </p:extLst>
  </p:cSld>
  <p:clrMapOvr>
    <a:masterClrMapping/>
  </p:clrMapOvr>
  <mc:AlternateContent xmlns:mc="http://schemas.openxmlformats.org/markup-compatibility/2006">
    <mc:Choice xmlns:p14="http://schemas.microsoft.com/office/powerpoint/2010/main" Requires="p14">
      <p:transition spd="slow" p14:dur="1250" advClick="0" advTm="8000">
        <p14:ferris dir="l"/>
      </p:transition>
    </mc:Choice>
    <mc:Fallback>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p:tgtEl>
                                          <p:spTgt spid="2050"/>
                                        </p:tgtEl>
                                        <p:attrNameLst>
                                          <p:attrName>ppt_y</p:attrName>
                                        </p:attrNameLst>
                                      </p:cBhvr>
                                      <p:tavLst>
                                        <p:tav tm="0">
                                          <p:val>
                                            <p:strVal val="#ppt_y+#ppt_h*1.125000"/>
                                          </p:val>
                                        </p:tav>
                                        <p:tav tm="100000">
                                          <p:val>
                                            <p:strVal val="#ppt_y"/>
                                          </p:val>
                                        </p:tav>
                                      </p:tavLst>
                                    </p:anim>
                                    <p:animEffect transition="in" filter="wipe(up)">
                                      <p:cBhvr>
                                        <p:cTn id="8" dur="500"/>
                                        <p:tgtEl>
                                          <p:spTgt spid="2050"/>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strips(downLeft)">
                                      <p:cBhvr>
                                        <p:cTn id="12" dur="500"/>
                                        <p:tgtEl>
                                          <p:spTgt spid="1026"/>
                                        </p:tgtEl>
                                      </p:cBhvr>
                                    </p:animEffect>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80">
                                          <p:stCondLst>
                                            <p:cond delay="0"/>
                                          </p:stCondLst>
                                        </p:cTn>
                                        <p:tgtEl>
                                          <p:spTgt spid="2"/>
                                        </p:tgtEl>
                                      </p:cBhvr>
                                    </p:animEffect>
                                    <p:anim calcmode="lin" valueType="num">
                                      <p:cBhvr>
                                        <p:cTn id="17"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2" dur="26">
                                          <p:stCondLst>
                                            <p:cond delay="650"/>
                                          </p:stCondLst>
                                        </p:cTn>
                                        <p:tgtEl>
                                          <p:spTgt spid="2"/>
                                        </p:tgtEl>
                                      </p:cBhvr>
                                      <p:to x="100000" y="60000"/>
                                    </p:animScale>
                                    <p:animScale>
                                      <p:cBhvr>
                                        <p:cTn id="23" dur="166" decel="50000">
                                          <p:stCondLst>
                                            <p:cond delay="676"/>
                                          </p:stCondLst>
                                        </p:cTn>
                                        <p:tgtEl>
                                          <p:spTgt spid="2"/>
                                        </p:tgtEl>
                                      </p:cBhvr>
                                      <p:to x="100000" y="100000"/>
                                    </p:animScale>
                                    <p:animScale>
                                      <p:cBhvr>
                                        <p:cTn id="24" dur="26">
                                          <p:stCondLst>
                                            <p:cond delay="1312"/>
                                          </p:stCondLst>
                                        </p:cTn>
                                        <p:tgtEl>
                                          <p:spTgt spid="2"/>
                                        </p:tgtEl>
                                      </p:cBhvr>
                                      <p:to x="100000" y="80000"/>
                                    </p:animScale>
                                    <p:animScale>
                                      <p:cBhvr>
                                        <p:cTn id="25" dur="166" decel="50000">
                                          <p:stCondLst>
                                            <p:cond delay="1338"/>
                                          </p:stCondLst>
                                        </p:cTn>
                                        <p:tgtEl>
                                          <p:spTgt spid="2"/>
                                        </p:tgtEl>
                                      </p:cBhvr>
                                      <p:to x="100000" y="100000"/>
                                    </p:animScale>
                                    <p:animScale>
                                      <p:cBhvr>
                                        <p:cTn id="26" dur="26">
                                          <p:stCondLst>
                                            <p:cond delay="1642"/>
                                          </p:stCondLst>
                                        </p:cTn>
                                        <p:tgtEl>
                                          <p:spTgt spid="2"/>
                                        </p:tgtEl>
                                      </p:cBhvr>
                                      <p:to x="100000" y="90000"/>
                                    </p:animScale>
                                    <p:animScale>
                                      <p:cBhvr>
                                        <p:cTn id="27" dur="166" decel="50000">
                                          <p:stCondLst>
                                            <p:cond delay="1668"/>
                                          </p:stCondLst>
                                        </p:cTn>
                                        <p:tgtEl>
                                          <p:spTgt spid="2"/>
                                        </p:tgtEl>
                                      </p:cBhvr>
                                      <p:to x="100000" y="100000"/>
                                    </p:animScale>
                                    <p:animScale>
                                      <p:cBhvr>
                                        <p:cTn id="28" dur="26">
                                          <p:stCondLst>
                                            <p:cond delay="1808"/>
                                          </p:stCondLst>
                                        </p:cTn>
                                        <p:tgtEl>
                                          <p:spTgt spid="2"/>
                                        </p:tgtEl>
                                      </p:cBhvr>
                                      <p:to x="100000" y="95000"/>
                                    </p:animScale>
                                    <p:animScale>
                                      <p:cBhvr>
                                        <p:cTn id="29"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Immagine correlata">
            <a:hlinkClick r:id="rId3"/>
          </p:cNvPr>
          <p:cNvSpPr>
            <a:spLocks noChangeAspect="1" noChangeArrowheads="1"/>
          </p:cNvSpPr>
          <p:nvPr/>
        </p:nvSpPr>
        <p:spPr bwMode="auto">
          <a:xfrm>
            <a:off x="155575" y="-1919288"/>
            <a:ext cx="2667000" cy="40005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pic>
        <p:nvPicPr>
          <p:cNvPr id="4" name="Immagine 3" descr="lateran_baptistery[1].jpg"/>
          <p:cNvPicPr>
            <a:picLocks noChangeAspect="1"/>
          </p:cNvPicPr>
          <p:nvPr/>
        </p:nvPicPr>
        <p:blipFill>
          <a:blip r:embed="rId4" cstate="print"/>
          <a:stretch>
            <a:fillRect/>
          </a:stretch>
        </p:blipFill>
        <p:spPr>
          <a:xfrm>
            <a:off x="5233182" y="863703"/>
            <a:ext cx="3299258" cy="5013569"/>
          </a:xfrm>
          <a:prstGeom prst="rect">
            <a:avLst/>
          </a:prstGeom>
        </p:spPr>
      </p:pic>
      <p:sp>
        <p:nvSpPr>
          <p:cNvPr id="5" name="CasellaDiTesto 4"/>
          <p:cNvSpPr txBox="1"/>
          <p:nvPr/>
        </p:nvSpPr>
        <p:spPr>
          <a:xfrm>
            <a:off x="326031" y="2276872"/>
            <a:ext cx="4822033" cy="2554545"/>
          </a:xfrm>
          <a:prstGeom prst="rect">
            <a:avLst/>
          </a:prstGeom>
          <a:noFill/>
        </p:spPr>
        <p:txBody>
          <a:bodyPr wrap="square" rtlCol="0">
            <a:spAutoFit/>
          </a:bodyPr>
          <a:lstStyle/>
          <a:p>
            <a:pPr algn="just"/>
            <a:r>
              <a:rPr lang="it-IT" sz="2000" dirty="0" smtClean="0">
                <a:solidFill>
                  <a:schemeClr val="bg1"/>
                </a:solidFill>
                <a:latin typeface="Arial" pitchFamily="34" charset="0"/>
                <a:cs typeface="Arial" pitchFamily="34" charset="0"/>
              </a:rPr>
              <a:t>Interno del battistero di San Giovanni in Laterano. Al centro si può notare una parte recintata </a:t>
            </a:r>
            <a:r>
              <a:rPr lang="it-IT" sz="2000" dirty="0">
                <a:solidFill>
                  <a:schemeClr val="bg1"/>
                </a:solidFill>
                <a:latin typeface="Arial" pitchFamily="34" charset="0"/>
                <a:cs typeface="Arial" pitchFamily="34" charset="0"/>
              </a:rPr>
              <a:t>sotto la cupola</a:t>
            </a:r>
            <a:r>
              <a:rPr lang="it-IT" sz="2000" dirty="0" smtClean="0">
                <a:solidFill>
                  <a:schemeClr val="bg1"/>
                </a:solidFill>
                <a:latin typeface="Arial" pitchFamily="34" charset="0"/>
                <a:cs typeface="Arial" pitchFamily="34" charset="0"/>
              </a:rPr>
              <a:t>, al suo interno </a:t>
            </a:r>
            <a:r>
              <a:rPr lang="it-IT" sz="2000" dirty="0">
                <a:solidFill>
                  <a:schemeClr val="bg1"/>
                </a:solidFill>
                <a:latin typeface="Arial" pitchFamily="34" charset="0"/>
                <a:cs typeface="Arial" pitchFamily="34" charset="0"/>
              </a:rPr>
              <a:t>è posto il fonte </a:t>
            </a:r>
            <a:r>
              <a:rPr lang="it-IT" sz="2000" dirty="0" smtClean="0">
                <a:solidFill>
                  <a:schemeClr val="bg1"/>
                </a:solidFill>
                <a:latin typeface="Arial" pitchFamily="34" charset="0"/>
                <a:cs typeface="Arial" pitchFamily="34" charset="0"/>
              </a:rPr>
              <a:t>battesimale. </a:t>
            </a:r>
            <a:r>
              <a:rPr lang="it-IT" sz="2000" dirty="0">
                <a:solidFill>
                  <a:schemeClr val="bg1"/>
                </a:solidFill>
                <a:latin typeface="Arial" pitchFamily="34" charset="0"/>
                <a:cs typeface="Arial" pitchFamily="34" charset="0"/>
              </a:rPr>
              <a:t>Gli affreschi interni, con episodi della vita di Costantino, risalgono al pontificato di Urbano VIII (1623-1644), il cui stemma con le api campeggia sul </a:t>
            </a:r>
            <a:r>
              <a:rPr lang="it-IT" sz="2000" dirty="0" smtClean="0">
                <a:solidFill>
                  <a:schemeClr val="bg1"/>
                </a:solidFill>
                <a:latin typeface="Arial" pitchFamily="34" charset="0"/>
                <a:cs typeface="Arial" pitchFamily="34" charset="0"/>
              </a:rPr>
              <a:t>pavimento.</a:t>
            </a:r>
            <a:endParaRPr lang="it-IT" sz="2000" dirty="0">
              <a:solidFill>
                <a:schemeClr val="bg1"/>
              </a:solidFill>
              <a:latin typeface="Arial" pitchFamily="34" charset="0"/>
              <a:cs typeface="Arial" pitchFamily="34"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Click="0" advTm="19000">
        <p14:ferris dir="l"/>
      </p:transition>
    </mc:Choice>
    <mc:Fallback xmlns="">
      <p:transition spd="slow" advClick="0" advTm="19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000"/>
                                        <p:tgtEl>
                                          <p:spTgt spid="5"/>
                                        </p:tgtEl>
                                      </p:cBhvr>
                                    </p:animEffect>
                                    <p:anim calcmode="lin" valueType="num">
                                      <p:cBhvr>
                                        <p:cTn id="11" dur="4000" fill="hold"/>
                                        <p:tgtEl>
                                          <p:spTgt spid="5"/>
                                        </p:tgtEl>
                                        <p:attrNameLst>
                                          <p:attrName>ppt_x</p:attrName>
                                        </p:attrNameLst>
                                      </p:cBhvr>
                                      <p:tavLst>
                                        <p:tav tm="0">
                                          <p:val>
                                            <p:strVal val="#ppt_x"/>
                                          </p:val>
                                        </p:tav>
                                        <p:tav tm="100000">
                                          <p:val>
                                            <p:strVal val="#ppt_x"/>
                                          </p:val>
                                        </p:tav>
                                      </p:tavLst>
                                    </p:anim>
                                    <p:anim calcmode="lin" valueType="num">
                                      <p:cBhvr>
                                        <p:cTn id="12" dur="4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1571604" y="1916832"/>
            <a:ext cx="6348341" cy="1323439"/>
          </a:xfrm>
          <a:prstGeom prst="rect">
            <a:avLst/>
          </a:prstGeom>
          <a:noFill/>
          <a:effectLst>
            <a:reflection blurRad="6350" stA="50000" endA="295" endPos="92000" dist="101600" dir="5400000" sy="-100000" algn="bl" rotWithShape="0"/>
          </a:effectLst>
        </p:spPr>
        <p:txBody>
          <a:bodyPr wrap="none" lIns="91440" tIns="45720" rIns="91440" bIns="45720">
            <a:prstTxWarp prst="textArchUp">
              <a:avLst/>
            </a:prstTxWarp>
            <a:spAutoFit/>
          </a:bodyPr>
          <a:lstStyle/>
          <a:p>
            <a:pPr algn="ctr"/>
            <a:r>
              <a:rPr lang="it-IT" sz="66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0000FF"/>
                </a:solidFill>
                <a:effectLst>
                  <a:outerShdw blurRad="41275" dist="12700" dir="12000000" algn="tl" rotWithShape="0">
                    <a:srgbClr val="000000">
                      <a:alpha val="40000"/>
                    </a:srgbClr>
                  </a:outerShdw>
                </a:effectLst>
              </a:rPr>
              <a:t>SANTA CROCE IN</a:t>
            </a:r>
          </a:p>
          <a:p>
            <a:pPr algn="ctr"/>
            <a:r>
              <a:rPr lang="it-IT" sz="66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0000FF"/>
                </a:solidFill>
                <a:effectLst>
                  <a:outerShdw blurRad="41275" dist="12700" dir="12000000" algn="tl" rotWithShape="0">
                    <a:srgbClr val="000000">
                      <a:alpha val="40000"/>
                    </a:srgbClr>
                  </a:outerShdw>
                </a:effectLst>
              </a:rPr>
              <a:t>GERUSALEMME</a:t>
            </a:r>
            <a:endParaRPr lang="it-IT" sz="66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0000FF"/>
              </a:solidFill>
              <a:effectLst>
                <a:outerShdw blurRad="41275" dist="12700" dir="12000000" algn="tl" rotWithShape="0">
                  <a:srgbClr val="000000">
                    <a:alpha val="40000"/>
                  </a:srgbClr>
                </a:outerShdw>
              </a:effectLst>
            </a:endParaRPr>
          </a:p>
        </p:txBody>
      </p:sp>
      <p:pic>
        <p:nvPicPr>
          <p:cNvPr id="1026" name="Picture 2" descr="Risultati immagini per santa croce in gerusalemme rom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V="1">
            <a:off x="179512" y="6957392"/>
            <a:ext cx="93044" cy="60995"/>
          </a:xfrm>
          <a:prstGeom prst="rect">
            <a:avLst/>
          </a:prstGeom>
          <a:noFill/>
          <a:extLst>
            <a:ext uri="{909E8E84-426E-40DD-AFC4-6F175D3DCCD1}">
              <a14:hiddenFill xmlns:a14="http://schemas.microsoft.com/office/drawing/2010/main">
                <a:solidFill>
                  <a:srgbClr val="FFFFFF"/>
                </a:solidFill>
              </a14:hiddenFill>
            </a:ext>
          </a:extLst>
        </p:spPr>
      </p:pic>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5736" y="2492896"/>
            <a:ext cx="5184576" cy="32403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038">
        <p14:ferris dir="l"/>
      </p:transition>
    </mc:Choice>
    <mc:Fallback xmlns="">
      <p:transition spd="slow" advTm="403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539552" y="4831992"/>
            <a:ext cx="7920880" cy="1631216"/>
          </a:xfrm>
          <a:prstGeom prst="rect">
            <a:avLst/>
          </a:prstGeom>
          <a:noFill/>
        </p:spPr>
        <p:txBody>
          <a:bodyPr wrap="square" rtlCol="0">
            <a:spAutoFit/>
          </a:bodyPr>
          <a:lstStyle/>
          <a:p>
            <a:pPr algn="just"/>
            <a:r>
              <a:rPr lang="it-IT" sz="2000" dirty="0" smtClean="0">
                <a:solidFill>
                  <a:schemeClr val="bg1"/>
                </a:solidFill>
                <a:latin typeface="Arial" panose="020B0604020202020204" pitchFamily="34" charset="0"/>
                <a:cs typeface="Arial" panose="020B0604020202020204" pitchFamily="34" charset="0"/>
              </a:rPr>
              <a:t>Entrando  nella chiesa,  in  fondo alla navata centrale,  si possono ammirare degli affreschi che illustrano la leggenda</a:t>
            </a:r>
            <a:r>
              <a:rPr lang="it-IT" sz="2000" dirty="0">
                <a:solidFill>
                  <a:schemeClr val="bg1"/>
                </a:solidFill>
                <a:latin typeface="Arial" panose="020B0604020202020204" pitchFamily="34" charset="0"/>
                <a:cs typeface="Arial" panose="020B0604020202020204" pitchFamily="34" charset="0"/>
              </a:rPr>
              <a:t> </a:t>
            </a:r>
            <a:r>
              <a:rPr lang="it-IT" sz="2000" dirty="0" smtClean="0">
                <a:solidFill>
                  <a:schemeClr val="bg1"/>
                </a:solidFill>
                <a:latin typeface="Arial" panose="020B0604020202020204" pitchFamily="34" charset="0"/>
                <a:cs typeface="Arial" panose="020B0604020202020204" pitchFamily="34" charset="0"/>
              </a:rPr>
              <a:t>di Santa Elena. Ella cercando la Croce di Cristo ne trovò tre. Per capire quale fosse quella </a:t>
            </a:r>
            <a:r>
              <a:rPr lang="it-IT" sz="2000" dirty="0">
                <a:solidFill>
                  <a:schemeClr val="bg1"/>
                </a:solidFill>
                <a:latin typeface="Arial" panose="020B0604020202020204" pitchFamily="34" charset="0"/>
                <a:cs typeface="Arial" panose="020B0604020202020204" pitchFamily="34" charset="0"/>
              </a:rPr>
              <a:t>g</a:t>
            </a:r>
            <a:r>
              <a:rPr lang="it-IT" sz="2000" dirty="0" smtClean="0">
                <a:solidFill>
                  <a:schemeClr val="bg1"/>
                </a:solidFill>
                <a:latin typeface="Arial" panose="020B0604020202020204" pitchFamily="34" charset="0"/>
                <a:cs typeface="Arial" panose="020B0604020202020204" pitchFamily="34" charset="0"/>
              </a:rPr>
              <a:t>iusta, fece appoggiare una alla volta le croci sul corpo di un morto e quando fu la volta della terza  il morto resuscitò.   </a:t>
            </a:r>
          </a:p>
        </p:txBody>
      </p:sp>
      <p:pic>
        <p:nvPicPr>
          <p:cNvPr id="1026" name="Picture 2" descr="Immagine correl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32656"/>
            <a:ext cx="7128792" cy="4320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7996690"/>
      </p:ext>
    </p:extLst>
  </p:cSld>
  <p:clrMapOvr>
    <a:masterClrMapping/>
  </p:clrMapOvr>
  <mc:AlternateContent xmlns:mc="http://schemas.openxmlformats.org/markup-compatibility/2006" xmlns:p14="http://schemas.microsoft.com/office/powerpoint/2010/main">
    <mc:Choice Requires="p14">
      <p:transition spd="slow" p14:dur="2000" advTm="13000">
        <p14:ferris dir="l"/>
      </p:transition>
    </mc:Choice>
    <mc:Fallback xmlns="">
      <p:transition spd="slow" advTm="1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539553" y="4869160"/>
            <a:ext cx="8064895" cy="1631216"/>
          </a:xfrm>
          <a:prstGeom prst="rect">
            <a:avLst/>
          </a:prstGeom>
          <a:noFill/>
        </p:spPr>
        <p:txBody>
          <a:bodyPr wrap="square" rtlCol="0">
            <a:spAutoFit/>
          </a:bodyPr>
          <a:lstStyle/>
          <a:p>
            <a:pPr algn="just"/>
            <a:r>
              <a:rPr lang="it-IT" sz="2000" dirty="0" smtClean="0">
                <a:solidFill>
                  <a:schemeClr val="bg1"/>
                </a:solidFill>
                <a:latin typeface="Arial" panose="020B0604020202020204" pitchFamily="34" charset="0"/>
                <a:cs typeface="Arial" panose="020B0604020202020204" pitchFamily="34" charset="0"/>
              </a:rPr>
              <a:t>Vi sono conservate delle reliquie: legni della vera croce, un chiodo, «titolo» con scritto I.N.R.I, due spine della corona, frammenti della grotta di Betlemme, palo orizzontale della croce del buon ladrone, il dito di San Tommaso. E’ esposta anche una copia della  Sacra Sindone (il telo con cui era stato avvolto Cristo prima di resuscitare).</a:t>
            </a:r>
            <a:endParaRPr lang="it-IT" sz="2000" dirty="0" smtClean="0"/>
          </a:p>
        </p:txBody>
      </p:sp>
      <p:pic>
        <p:nvPicPr>
          <p:cNvPr id="2050" name="Picture 2" descr="Immagine correl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60648"/>
            <a:ext cx="3124100" cy="452904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isultati immagini per Santa Croce in gerusalem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1179060"/>
            <a:ext cx="4051126" cy="3042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6465826"/>
      </p:ext>
    </p:extLst>
  </p:cSld>
  <p:clrMapOvr>
    <a:masterClrMapping/>
  </p:clrMapOvr>
  <mc:AlternateContent xmlns:mc="http://schemas.openxmlformats.org/markup-compatibility/2006" xmlns:p14="http://schemas.microsoft.com/office/powerpoint/2010/main">
    <mc:Choice Requires="p14">
      <p:transition spd="slow" p14:dur="2500" advClick="0" advTm="28000">
        <p14:ferris dir="l"/>
      </p:transition>
    </mc:Choice>
    <mc:Fallback xmlns="">
      <p:transition spd="slow" advClick="0" advTm="2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anim calcmode="lin" valueType="num">
                                      <p:cBhvr>
                                        <p:cTn id="8" dur="2000" fill="hold"/>
                                        <p:tgtEl>
                                          <p:spTgt spid="2050"/>
                                        </p:tgtEl>
                                        <p:attrNameLst>
                                          <p:attrName>ppt_w</p:attrName>
                                        </p:attrNameLst>
                                      </p:cBhvr>
                                      <p:tavLst>
                                        <p:tav tm="0" fmla="#ppt_w*sin(2.5*pi*$)">
                                          <p:val>
                                            <p:fltVal val="0"/>
                                          </p:val>
                                        </p:tav>
                                        <p:tav tm="100000">
                                          <p:val>
                                            <p:fltVal val="1"/>
                                          </p:val>
                                        </p:tav>
                                      </p:tavLst>
                                    </p:anim>
                                    <p:anim calcmode="lin" valueType="num">
                                      <p:cBhvr>
                                        <p:cTn id="9" dur="2000" fill="hold"/>
                                        <p:tgtEl>
                                          <p:spTgt spid="2050"/>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6" presetClass="entr" presetSubtype="0" fill="hold" nodeType="afterEffect">
                                  <p:stCondLst>
                                    <p:cond delay="0"/>
                                  </p:stCondLst>
                                  <p:childTnLst>
                                    <p:set>
                                      <p:cBhvr>
                                        <p:cTn id="12" dur="1" fill="hold">
                                          <p:stCondLst>
                                            <p:cond delay="0"/>
                                          </p:stCondLst>
                                        </p:cTn>
                                        <p:tgtEl>
                                          <p:spTgt spid="2052"/>
                                        </p:tgtEl>
                                        <p:attrNameLst>
                                          <p:attrName>style.visibility</p:attrName>
                                        </p:attrNameLst>
                                      </p:cBhvr>
                                      <p:to>
                                        <p:strVal val="visible"/>
                                      </p:to>
                                    </p:set>
                                    <p:animEffect transition="in" filter="wipe(down)">
                                      <p:cBhvr>
                                        <p:cTn id="13" dur="580">
                                          <p:stCondLst>
                                            <p:cond delay="0"/>
                                          </p:stCondLst>
                                        </p:cTn>
                                        <p:tgtEl>
                                          <p:spTgt spid="2052"/>
                                        </p:tgtEl>
                                      </p:cBhvr>
                                    </p:animEffect>
                                    <p:anim calcmode="lin" valueType="num">
                                      <p:cBhvr>
                                        <p:cTn id="14" dur="1822" tmFilter="0,0; 0.14,0.36; 0.43,0.73; 0.71,0.91; 1.0,1.0">
                                          <p:stCondLst>
                                            <p:cond delay="0"/>
                                          </p:stCondLst>
                                        </p:cTn>
                                        <p:tgtEl>
                                          <p:spTgt spid="205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05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05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05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052"/>
                                        </p:tgtEl>
                                        <p:attrNameLst>
                                          <p:attrName>ppt_y</p:attrName>
                                        </p:attrNameLst>
                                      </p:cBhvr>
                                      <p:tavLst>
                                        <p:tav tm="0" fmla="#ppt_y-sin(pi*$)/81">
                                          <p:val>
                                            <p:fltVal val="0"/>
                                          </p:val>
                                        </p:tav>
                                        <p:tav tm="100000">
                                          <p:val>
                                            <p:fltVal val="1"/>
                                          </p:val>
                                        </p:tav>
                                      </p:tavLst>
                                    </p:anim>
                                    <p:animScale>
                                      <p:cBhvr>
                                        <p:cTn id="19" dur="26">
                                          <p:stCondLst>
                                            <p:cond delay="650"/>
                                          </p:stCondLst>
                                        </p:cTn>
                                        <p:tgtEl>
                                          <p:spTgt spid="2052"/>
                                        </p:tgtEl>
                                      </p:cBhvr>
                                      <p:to x="100000" y="60000"/>
                                    </p:animScale>
                                    <p:animScale>
                                      <p:cBhvr>
                                        <p:cTn id="20" dur="166" decel="50000">
                                          <p:stCondLst>
                                            <p:cond delay="676"/>
                                          </p:stCondLst>
                                        </p:cTn>
                                        <p:tgtEl>
                                          <p:spTgt spid="2052"/>
                                        </p:tgtEl>
                                      </p:cBhvr>
                                      <p:to x="100000" y="100000"/>
                                    </p:animScale>
                                    <p:animScale>
                                      <p:cBhvr>
                                        <p:cTn id="21" dur="26">
                                          <p:stCondLst>
                                            <p:cond delay="1312"/>
                                          </p:stCondLst>
                                        </p:cTn>
                                        <p:tgtEl>
                                          <p:spTgt spid="2052"/>
                                        </p:tgtEl>
                                      </p:cBhvr>
                                      <p:to x="100000" y="80000"/>
                                    </p:animScale>
                                    <p:animScale>
                                      <p:cBhvr>
                                        <p:cTn id="22" dur="166" decel="50000">
                                          <p:stCondLst>
                                            <p:cond delay="1338"/>
                                          </p:stCondLst>
                                        </p:cTn>
                                        <p:tgtEl>
                                          <p:spTgt spid="2052"/>
                                        </p:tgtEl>
                                      </p:cBhvr>
                                      <p:to x="100000" y="100000"/>
                                    </p:animScale>
                                    <p:animScale>
                                      <p:cBhvr>
                                        <p:cTn id="23" dur="26">
                                          <p:stCondLst>
                                            <p:cond delay="1642"/>
                                          </p:stCondLst>
                                        </p:cTn>
                                        <p:tgtEl>
                                          <p:spTgt spid="2052"/>
                                        </p:tgtEl>
                                      </p:cBhvr>
                                      <p:to x="100000" y="90000"/>
                                    </p:animScale>
                                    <p:animScale>
                                      <p:cBhvr>
                                        <p:cTn id="24" dur="166" decel="50000">
                                          <p:stCondLst>
                                            <p:cond delay="1668"/>
                                          </p:stCondLst>
                                        </p:cTn>
                                        <p:tgtEl>
                                          <p:spTgt spid="2052"/>
                                        </p:tgtEl>
                                      </p:cBhvr>
                                      <p:to x="100000" y="100000"/>
                                    </p:animScale>
                                    <p:animScale>
                                      <p:cBhvr>
                                        <p:cTn id="25" dur="26">
                                          <p:stCondLst>
                                            <p:cond delay="1808"/>
                                          </p:stCondLst>
                                        </p:cTn>
                                        <p:tgtEl>
                                          <p:spTgt spid="2052"/>
                                        </p:tgtEl>
                                      </p:cBhvr>
                                      <p:to x="100000" y="95000"/>
                                    </p:animScale>
                                    <p:animScale>
                                      <p:cBhvr>
                                        <p:cTn id="26" dur="166" decel="50000">
                                          <p:stCondLst>
                                            <p:cond delay="1834"/>
                                          </p:stCondLst>
                                        </p:cTn>
                                        <p:tgtEl>
                                          <p:spTgt spid="2052"/>
                                        </p:tgtEl>
                                      </p:cBhvr>
                                      <p:to x="100000" y="100000"/>
                                    </p:animScale>
                                  </p:childTnLst>
                                </p:cTn>
                              </p:par>
                            </p:childTnLst>
                          </p:cTn>
                        </p:par>
                        <p:par>
                          <p:cTn id="27" fill="hold">
                            <p:stCondLst>
                              <p:cond delay="4000"/>
                            </p:stCondLst>
                            <p:childTnLst>
                              <p:par>
                                <p:cTn id="28" presetID="14" presetClass="entr" presetSubtype="10" fill="hold" grpId="0" nodeType="afterEffect">
                                  <p:stCondLst>
                                    <p:cond delay="750"/>
                                  </p:stCondLst>
                                  <p:childTnLst>
                                    <p:set>
                                      <p:cBhvr>
                                        <p:cTn id="29" dur="1" fill="hold">
                                          <p:stCondLst>
                                            <p:cond delay="0"/>
                                          </p:stCondLst>
                                        </p:cTn>
                                        <p:tgtEl>
                                          <p:spTgt spid="2"/>
                                        </p:tgtEl>
                                        <p:attrNameLst>
                                          <p:attrName>style.visibility</p:attrName>
                                        </p:attrNameLst>
                                      </p:cBhvr>
                                      <p:to>
                                        <p:strVal val="visible"/>
                                      </p:to>
                                    </p:set>
                                    <p:animEffect transition="in" filter="randombar(horizontal)">
                                      <p:cBhvr>
                                        <p:cTn id="30" dur="12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160240" y="1988840"/>
            <a:ext cx="4572000" cy="2308324"/>
          </a:xfrm>
          <a:prstGeom prst="rect">
            <a:avLst/>
          </a:prstGeom>
        </p:spPr>
        <p:txBody>
          <a:bodyPr>
            <a:spAutoFit/>
          </a:bodyPr>
          <a:lstStyle/>
          <a:p>
            <a:r>
              <a:rPr lang="it-IT" sz="3600" dirty="0">
                <a:solidFill>
                  <a:schemeClr val="accent1">
                    <a:lumMod val="75000"/>
                  </a:schemeClr>
                </a:solidFill>
              </a:rPr>
              <a:t>Realizzato da: </a:t>
            </a:r>
          </a:p>
          <a:p>
            <a:r>
              <a:rPr lang="it-IT" sz="3600" dirty="0">
                <a:solidFill>
                  <a:schemeClr val="accent1">
                    <a:lumMod val="75000"/>
                  </a:schemeClr>
                </a:solidFill>
              </a:rPr>
              <a:t>Ilaria </a:t>
            </a:r>
            <a:r>
              <a:rPr lang="it-IT" sz="3600" dirty="0" err="1">
                <a:solidFill>
                  <a:schemeClr val="accent1">
                    <a:lumMod val="75000"/>
                  </a:schemeClr>
                </a:solidFill>
              </a:rPr>
              <a:t>Magnozzi</a:t>
            </a:r>
            <a:r>
              <a:rPr lang="it-IT" sz="3600" dirty="0">
                <a:solidFill>
                  <a:schemeClr val="accent1">
                    <a:lumMod val="75000"/>
                  </a:schemeClr>
                </a:solidFill>
              </a:rPr>
              <a:t>, Martina </a:t>
            </a:r>
            <a:r>
              <a:rPr lang="it-IT" sz="3600" dirty="0" err="1">
                <a:solidFill>
                  <a:schemeClr val="accent1">
                    <a:lumMod val="75000"/>
                  </a:schemeClr>
                </a:solidFill>
              </a:rPr>
              <a:t>Sciahbasi</a:t>
            </a:r>
            <a:r>
              <a:rPr lang="it-IT" sz="3600" dirty="0">
                <a:solidFill>
                  <a:schemeClr val="accent1">
                    <a:lumMod val="75000"/>
                  </a:schemeClr>
                </a:solidFill>
              </a:rPr>
              <a:t> e Rebecca </a:t>
            </a:r>
            <a:r>
              <a:rPr lang="it-IT" sz="3600" dirty="0" err="1">
                <a:solidFill>
                  <a:schemeClr val="accent1">
                    <a:lumMod val="75000"/>
                  </a:schemeClr>
                </a:solidFill>
              </a:rPr>
              <a:t>Gizzi</a:t>
            </a:r>
            <a:endParaRPr lang="it-IT" sz="3600" dirty="0">
              <a:solidFill>
                <a:schemeClr val="accent1">
                  <a:lumMod val="75000"/>
                </a:schemeClr>
              </a:solidFill>
            </a:endParaRPr>
          </a:p>
        </p:txBody>
      </p:sp>
    </p:spTree>
    <p:extLst>
      <p:ext uri="{BB962C8B-B14F-4D97-AF65-F5344CB8AC3E}">
        <p14:creationId xmlns:p14="http://schemas.microsoft.com/office/powerpoint/2010/main" val="3838271722"/>
      </p:ext>
    </p:extLst>
  </p:cSld>
  <p:clrMapOvr>
    <a:masterClrMapping/>
  </p:clrMapOvr>
  <mc:AlternateContent xmlns:mc="http://schemas.openxmlformats.org/markup-compatibility/2006" xmlns:p14="http://schemas.microsoft.com/office/powerpoint/2010/main">
    <mc:Choice Requires="p14">
      <p:transition spd="slow" p14:dur="2000" advClick="0" advTm="3000">
        <p14:ferris dir="l"/>
      </p:transition>
    </mc:Choice>
    <mc:Fallback xmlns="">
      <p:transition spd="slow" advClick="0" advTm="300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tice">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Vertice">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Vertice">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788</TotalTime>
  <Words>361</Words>
  <Application>Microsoft Office PowerPoint</Application>
  <PresentationFormat>Presentazione su schermo (4:3)</PresentationFormat>
  <Paragraphs>17</Paragraphs>
  <Slides>10</Slides>
  <Notes>2</Notes>
  <HiddenSlides>0</HiddenSlides>
  <MMClips>0</MMClips>
  <ScaleCrop>false</ScaleCrop>
  <HeadingPairs>
    <vt:vector size="4" baseType="variant">
      <vt:variant>
        <vt:lpstr>Tema</vt:lpstr>
      </vt:variant>
      <vt:variant>
        <vt:i4>1</vt:i4>
      </vt:variant>
      <vt:variant>
        <vt:lpstr>Titoli diapositive</vt:lpstr>
      </vt:variant>
      <vt:variant>
        <vt:i4>10</vt:i4>
      </vt:variant>
    </vt:vector>
  </HeadingPairs>
  <TitlesOfParts>
    <vt:vector size="11" baseType="lpstr">
      <vt:lpstr>Vertice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BASTARDS TeaM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 GIOVANNI IN LATERANO</dc:title>
  <dc:creator>Alessandro Sciahbasi</dc:creator>
  <cp:lastModifiedBy>docente</cp:lastModifiedBy>
  <cp:revision>99</cp:revision>
  <dcterms:created xsi:type="dcterms:W3CDTF">2017-05-22T15:33:54Z</dcterms:created>
  <dcterms:modified xsi:type="dcterms:W3CDTF">2018-02-07T09:13:41Z</dcterms:modified>
</cp:coreProperties>
</file>